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4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58" r:id="rId5"/>
    <p:sldId id="271" r:id="rId6"/>
    <p:sldId id="260" r:id="rId7"/>
    <p:sldId id="262" r:id="rId8"/>
    <p:sldId id="259" r:id="rId9"/>
    <p:sldId id="263" r:id="rId10"/>
    <p:sldId id="264" r:id="rId11"/>
    <p:sldId id="265" r:id="rId12"/>
    <p:sldId id="331" r:id="rId13"/>
  </p:sldIdLst>
  <p:sldSz cx="18288000" cy="10287000"/>
  <p:notesSz cx="6858000" cy="91440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Canva Sans"/>
      <p:regular r:id="rId20"/>
    </p:embeddedFont>
    <p:embeddedFont>
      <p:font typeface="Canva Sans Bold"/>
      <p:regular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DM Sans Bold"/>
      <p:regular r:id="rId26"/>
    </p:embeddedFont>
    <p:embeddedFont>
      <p:font typeface="DM Sans Italics"/>
      <p:regular r:id="rId27"/>
    </p:embeddedFont>
    <p:embeddedFont>
      <p:font typeface="Now Bold"/>
      <p:regular r:id="rId28"/>
    </p:embeddedFont>
    <p:embeddedFont>
      <p:font typeface="Rockwell" panose="02060603020205020403" pitchFamily="18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F471A2-6667-4686-9F2E-D454A964C1AA}">
          <p14:sldIdLst>
            <p14:sldId id="256"/>
            <p14:sldId id="257"/>
            <p14:sldId id="258"/>
            <p14:sldId id="271"/>
            <p14:sldId id="260"/>
            <p14:sldId id="262"/>
            <p14:sldId id="259"/>
            <p14:sldId id="263"/>
            <p14:sldId id="264"/>
            <p14:sldId id="265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8880D-1BB5-4D57-A079-12E9C7A22B49}" type="doc">
      <dgm:prSet loTypeId="urn:microsoft.com/office/officeart/2005/8/layout/matrix1" loCatId="matrix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8EE0064-D050-41FF-BEDD-F28BDF5C980A}">
      <dgm:prSet phldrT="[Text]"/>
      <dgm:spPr/>
      <dgm:t>
        <a:bodyPr/>
        <a:lstStyle/>
        <a:p>
          <a:r>
            <a:rPr lang="en-US" dirty="0"/>
            <a:t>Retail Inventory Project </a:t>
          </a:r>
        </a:p>
      </dgm:t>
    </dgm:pt>
    <dgm:pt modelId="{6645CDC5-7714-49F8-84FC-9A70837D4A58}" type="parTrans" cxnId="{7C374E4A-EF81-44DA-BC8F-EF20CF40219B}">
      <dgm:prSet/>
      <dgm:spPr/>
      <dgm:t>
        <a:bodyPr/>
        <a:lstStyle/>
        <a:p>
          <a:endParaRPr lang="en-US"/>
        </a:p>
      </dgm:t>
    </dgm:pt>
    <dgm:pt modelId="{B1197B84-84D8-46C5-B3B4-E203AAC2B321}" type="sibTrans" cxnId="{7C374E4A-EF81-44DA-BC8F-EF20CF40219B}">
      <dgm:prSet/>
      <dgm:spPr/>
      <dgm:t>
        <a:bodyPr/>
        <a:lstStyle/>
        <a:p>
          <a:endParaRPr lang="en-US"/>
        </a:p>
      </dgm:t>
    </dgm:pt>
    <dgm:pt modelId="{BF1C86A6-7D0E-46B3-887A-7D58343C864D}">
      <dgm:prSet phldrT="[Text]" custT="1"/>
      <dgm:spPr/>
      <dgm:t>
        <a:bodyPr/>
        <a:lstStyle/>
        <a:p>
          <a:r>
            <a:rPr lang="en-US" sz="4800" b="1" dirty="0"/>
            <a:t>1-Business Analysis</a:t>
          </a:r>
        </a:p>
      </dgm:t>
    </dgm:pt>
    <dgm:pt modelId="{686739D8-1ACD-4888-A1E0-B02B2A89CD6F}" type="parTrans" cxnId="{9E27B8D1-AE05-4AEF-8583-54696031D557}">
      <dgm:prSet/>
      <dgm:spPr/>
      <dgm:t>
        <a:bodyPr/>
        <a:lstStyle/>
        <a:p>
          <a:endParaRPr lang="en-US"/>
        </a:p>
      </dgm:t>
    </dgm:pt>
    <dgm:pt modelId="{1E56A81A-650C-4CE1-930F-32E015ABBBC5}" type="sibTrans" cxnId="{9E27B8D1-AE05-4AEF-8583-54696031D557}">
      <dgm:prSet/>
      <dgm:spPr/>
      <dgm:t>
        <a:bodyPr/>
        <a:lstStyle/>
        <a:p>
          <a:endParaRPr lang="en-US"/>
        </a:p>
      </dgm:t>
    </dgm:pt>
    <dgm:pt modelId="{8234E7ED-1825-44E8-95DA-334A3C802A4D}">
      <dgm:prSet phldrT="[Text]" custT="1"/>
      <dgm:spPr/>
      <dgm:t>
        <a:bodyPr/>
        <a:lstStyle/>
        <a:p>
          <a:r>
            <a:rPr lang="en-US" sz="4800" b="1" dirty="0"/>
            <a:t>2-Challenges</a:t>
          </a:r>
        </a:p>
      </dgm:t>
    </dgm:pt>
    <dgm:pt modelId="{8DB27A1B-0B10-4C90-9F86-4AF96B3846E2}" type="parTrans" cxnId="{C6388789-2D24-4471-A530-57D8F3C9522F}">
      <dgm:prSet/>
      <dgm:spPr/>
      <dgm:t>
        <a:bodyPr/>
        <a:lstStyle/>
        <a:p>
          <a:endParaRPr lang="en-US"/>
        </a:p>
      </dgm:t>
    </dgm:pt>
    <dgm:pt modelId="{3435AF4E-FE3E-4AC9-9855-8A778403EDD1}" type="sibTrans" cxnId="{C6388789-2D24-4471-A530-57D8F3C9522F}">
      <dgm:prSet/>
      <dgm:spPr/>
      <dgm:t>
        <a:bodyPr/>
        <a:lstStyle/>
        <a:p>
          <a:endParaRPr lang="en-US"/>
        </a:p>
      </dgm:t>
    </dgm:pt>
    <dgm:pt modelId="{EA2E6942-817D-484B-A995-A88293A61318}">
      <dgm:prSet phldrT="[Text]"/>
      <dgm:spPr/>
      <dgm:t>
        <a:bodyPr/>
        <a:lstStyle/>
        <a:p>
          <a:r>
            <a:rPr lang="en-US" b="1" dirty="0"/>
            <a:t>3-Soution and objectives</a:t>
          </a:r>
        </a:p>
      </dgm:t>
    </dgm:pt>
    <dgm:pt modelId="{20D3E7C3-DC10-464A-B2E5-F8790FADA951}" type="parTrans" cxnId="{DD4F418E-A7B0-4B0D-BE4C-66B79BA33706}">
      <dgm:prSet/>
      <dgm:spPr/>
      <dgm:t>
        <a:bodyPr/>
        <a:lstStyle/>
        <a:p>
          <a:endParaRPr lang="en-US"/>
        </a:p>
      </dgm:t>
    </dgm:pt>
    <dgm:pt modelId="{FBC326C8-8D50-45ED-924C-18077ACA1EFF}" type="sibTrans" cxnId="{DD4F418E-A7B0-4B0D-BE4C-66B79BA33706}">
      <dgm:prSet/>
      <dgm:spPr/>
      <dgm:t>
        <a:bodyPr/>
        <a:lstStyle/>
        <a:p>
          <a:endParaRPr lang="en-US"/>
        </a:p>
      </dgm:t>
    </dgm:pt>
    <dgm:pt modelId="{10FC927F-137B-47BA-8C3B-7AF8EB4965D3}">
      <dgm:prSet phldrT="[Text]" custT="1"/>
      <dgm:spPr/>
      <dgm:t>
        <a:bodyPr/>
        <a:lstStyle/>
        <a:p>
          <a:r>
            <a:rPr lang="en-US" sz="4800" b="1" dirty="0"/>
            <a:t>4-Implementation</a:t>
          </a:r>
        </a:p>
      </dgm:t>
    </dgm:pt>
    <dgm:pt modelId="{C4A3148F-7820-4BB6-B60B-EAAE43C52C4D}" type="parTrans" cxnId="{03E112CB-332C-4DA7-AA4A-9BACB704AD7F}">
      <dgm:prSet/>
      <dgm:spPr/>
      <dgm:t>
        <a:bodyPr/>
        <a:lstStyle/>
        <a:p>
          <a:endParaRPr lang="en-US"/>
        </a:p>
      </dgm:t>
    </dgm:pt>
    <dgm:pt modelId="{B688A0AF-2B6B-4C43-BFD5-D44A8E57C6AE}" type="sibTrans" cxnId="{03E112CB-332C-4DA7-AA4A-9BACB704AD7F}">
      <dgm:prSet/>
      <dgm:spPr/>
      <dgm:t>
        <a:bodyPr/>
        <a:lstStyle/>
        <a:p>
          <a:endParaRPr lang="en-US"/>
        </a:p>
      </dgm:t>
    </dgm:pt>
    <dgm:pt modelId="{A5ACE1FE-B588-4757-9253-40ED4B69EE1A}" type="pres">
      <dgm:prSet presAssocID="{BD68880D-1BB5-4D57-A079-12E9C7A22B49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FE977A7-14C7-4992-BB47-F6EFD08B252D}" type="pres">
      <dgm:prSet presAssocID="{BD68880D-1BB5-4D57-A079-12E9C7A22B49}" presName="matrix" presStyleCnt="0"/>
      <dgm:spPr/>
    </dgm:pt>
    <dgm:pt modelId="{EB77A4AB-E101-4453-A710-F697B0B6CB07}" type="pres">
      <dgm:prSet presAssocID="{BD68880D-1BB5-4D57-A079-12E9C7A22B49}" presName="tile1" presStyleLbl="node1" presStyleIdx="0" presStyleCnt="4"/>
      <dgm:spPr/>
    </dgm:pt>
    <dgm:pt modelId="{7FA28417-51AB-46BF-ACB4-501BFDCE0F3F}" type="pres">
      <dgm:prSet presAssocID="{BD68880D-1BB5-4D57-A079-12E9C7A22B49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6C10BC1-A3E6-4DD1-9089-0D2FBFF93A4C}" type="pres">
      <dgm:prSet presAssocID="{BD68880D-1BB5-4D57-A079-12E9C7A22B49}" presName="tile2" presStyleLbl="node1" presStyleIdx="1" presStyleCnt="4"/>
      <dgm:spPr/>
    </dgm:pt>
    <dgm:pt modelId="{B77904B3-DB18-40D7-8C0D-5E69D241BE81}" type="pres">
      <dgm:prSet presAssocID="{BD68880D-1BB5-4D57-A079-12E9C7A22B49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B32D64-09CA-4584-820A-835154962623}" type="pres">
      <dgm:prSet presAssocID="{BD68880D-1BB5-4D57-A079-12E9C7A22B49}" presName="tile3" presStyleLbl="node1" presStyleIdx="2" presStyleCnt="4" custLinFactX="1315" custLinFactNeighborX="100000" custLinFactNeighborY="1015"/>
      <dgm:spPr/>
    </dgm:pt>
    <dgm:pt modelId="{59C66164-3F5E-4DD8-9226-BA8C9E888FD6}" type="pres">
      <dgm:prSet presAssocID="{BD68880D-1BB5-4D57-A079-12E9C7A22B49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76D6C09-C556-4D6F-A698-79819356CBCB}" type="pres">
      <dgm:prSet presAssocID="{BD68880D-1BB5-4D57-A079-12E9C7A22B49}" presName="tile4" presStyleLbl="node1" presStyleIdx="3" presStyleCnt="4" custLinFactNeighborX="-100000" custLinFactNeighborY="2720"/>
      <dgm:spPr/>
    </dgm:pt>
    <dgm:pt modelId="{643B55E8-86E6-408C-A25D-DEF1C8439A27}" type="pres">
      <dgm:prSet presAssocID="{BD68880D-1BB5-4D57-A079-12E9C7A22B49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82C0578-4BE4-4AC3-89CC-2E9C829A41F1}" type="pres">
      <dgm:prSet presAssocID="{BD68880D-1BB5-4D57-A079-12E9C7A22B49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B405771A-59FB-4169-88F9-EACC87E234B1}" type="presOf" srcId="{8234E7ED-1825-44E8-95DA-334A3C802A4D}" destId="{B6C10BC1-A3E6-4DD1-9089-0D2FBFF93A4C}" srcOrd="0" destOrd="0" presId="urn:microsoft.com/office/officeart/2005/8/layout/matrix1"/>
    <dgm:cxn modelId="{EFC06D1B-990E-4D55-BB92-72820AC6A73B}" type="presOf" srcId="{8234E7ED-1825-44E8-95DA-334A3C802A4D}" destId="{B77904B3-DB18-40D7-8C0D-5E69D241BE81}" srcOrd="1" destOrd="0" presId="urn:microsoft.com/office/officeart/2005/8/layout/matrix1"/>
    <dgm:cxn modelId="{89830129-CDBB-4D05-8E76-1EA6094E394F}" type="presOf" srcId="{BF1C86A6-7D0E-46B3-887A-7D58343C864D}" destId="{7FA28417-51AB-46BF-ACB4-501BFDCE0F3F}" srcOrd="1" destOrd="0" presId="urn:microsoft.com/office/officeart/2005/8/layout/matrix1"/>
    <dgm:cxn modelId="{8955E869-72C0-4B02-97F3-2B5DEBC57E3B}" type="presOf" srcId="{BF1C86A6-7D0E-46B3-887A-7D58343C864D}" destId="{EB77A4AB-E101-4453-A710-F697B0B6CB07}" srcOrd="0" destOrd="0" presId="urn:microsoft.com/office/officeart/2005/8/layout/matrix1"/>
    <dgm:cxn modelId="{7C374E4A-EF81-44DA-BC8F-EF20CF40219B}" srcId="{BD68880D-1BB5-4D57-A079-12E9C7A22B49}" destId="{F8EE0064-D050-41FF-BEDD-F28BDF5C980A}" srcOrd="0" destOrd="0" parTransId="{6645CDC5-7714-49F8-84FC-9A70837D4A58}" sibTransId="{B1197B84-84D8-46C5-B3B4-E203AAC2B321}"/>
    <dgm:cxn modelId="{F0AF8550-6462-4AF8-A64C-CF070E445203}" type="presOf" srcId="{10FC927F-137B-47BA-8C3B-7AF8EB4965D3}" destId="{B76D6C09-C556-4D6F-A698-79819356CBCB}" srcOrd="0" destOrd="0" presId="urn:microsoft.com/office/officeart/2005/8/layout/matrix1"/>
    <dgm:cxn modelId="{C6388789-2D24-4471-A530-57D8F3C9522F}" srcId="{F8EE0064-D050-41FF-BEDD-F28BDF5C980A}" destId="{8234E7ED-1825-44E8-95DA-334A3C802A4D}" srcOrd="1" destOrd="0" parTransId="{8DB27A1B-0B10-4C90-9F86-4AF96B3846E2}" sibTransId="{3435AF4E-FE3E-4AC9-9855-8A778403EDD1}"/>
    <dgm:cxn modelId="{6C30FD8B-765C-4367-B546-7FB474EDCE3E}" type="presOf" srcId="{F8EE0064-D050-41FF-BEDD-F28BDF5C980A}" destId="{982C0578-4BE4-4AC3-89CC-2E9C829A41F1}" srcOrd="0" destOrd="0" presId="urn:microsoft.com/office/officeart/2005/8/layout/matrix1"/>
    <dgm:cxn modelId="{DD4F418E-A7B0-4B0D-BE4C-66B79BA33706}" srcId="{F8EE0064-D050-41FF-BEDD-F28BDF5C980A}" destId="{EA2E6942-817D-484B-A995-A88293A61318}" srcOrd="2" destOrd="0" parTransId="{20D3E7C3-DC10-464A-B2E5-F8790FADA951}" sibTransId="{FBC326C8-8D50-45ED-924C-18077ACA1EFF}"/>
    <dgm:cxn modelId="{AE717295-6644-4521-972F-EE26E13DA716}" type="presOf" srcId="{10FC927F-137B-47BA-8C3B-7AF8EB4965D3}" destId="{643B55E8-86E6-408C-A25D-DEF1C8439A27}" srcOrd="1" destOrd="0" presId="urn:microsoft.com/office/officeart/2005/8/layout/matrix1"/>
    <dgm:cxn modelId="{1EF534A6-8928-4650-BDB2-EE5E41DBBCC7}" type="presOf" srcId="{BD68880D-1BB5-4D57-A079-12E9C7A22B49}" destId="{A5ACE1FE-B588-4757-9253-40ED4B69EE1A}" srcOrd="0" destOrd="0" presId="urn:microsoft.com/office/officeart/2005/8/layout/matrix1"/>
    <dgm:cxn modelId="{03E112CB-332C-4DA7-AA4A-9BACB704AD7F}" srcId="{F8EE0064-D050-41FF-BEDD-F28BDF5C980A}" destId="{10FC927F-137B-47BA-8C3B-7AF8EB4965D3}" srcOrd="3" destOrd="0" parTransId="{C4A3148F-7820-4BB6-B60B-EAAE43C52C4D}" sibTransId="{B688A0AF-2B6B-4C43-BFD5-D44A8E57C6AE}"/>
    <dgm:cxn modelId="{9E27B8D1-AE05-4AEF-8583-54696031D557}" srcId="{F8EE0064-D050-41FF-BEDD-F28BDF5C980A}" destId="{BF1C86A6-7D0E-46B3-887A-7D58343C864D}" srcOrd="0" destOrd="0" parTransId="{686739D8-1ACD-4888-A1E0-B02B2A89CD6F}" sibTransId="{1E56A81A-650C-4CE1-930F-32E015ABBBC5}"/>
    <dgm:cxn modelId="{41DC54E6-4D8C-4FE3-AA89-BB5DE60E501E}" type="presOf" srcId="{EA2E6942-817D-484B-A995-A88293A61318}" destId="{29B32D64-09CA-4584-820A-835154962623}" srcOrd="0" destOrd="0" presId="urn:microsoft.com/office/officeart/2005/8/layout/matrix1"/>
    <dgm:cxn modelId="{9225A2F3-6467-4043-AD4B-5A3C9F6F1EA2}" type="presOf" srcId="{EA2E6942-817D-484B-A995-A88293A61318}" destId="{59C66164-3F5E-4DD8-9226-BA8C9E888FD6}" srcOrd="1" destOrd="0" presId="urn:microsoft.com/office/officeart/2005/8/layout/matrix1"/>
    <dgm:cxn modelId="{254BCC50-C9E1-49C5-9DF8-DF4E051E0AB4}" type="presParOf" srcId="{A5ACE1FE-B588-4757-9253-40ED4B69EE1A}" destId="{6FE977A7-14C7-4992-BB47-F6EFD08B252D}" srcOrd="0" destOrd="0" presId="urn:microsoft.com/office/officeart/2005/8/layout/matrix1"/>
    <dgm:cxn modelId="{63A419D9-6C66-4B5A-AE1C-1056312EBA84}" type="presParOf" srcId="{6FE977A7-14C7-4992-BB47-F6EFD08B252D}" destId="{EB77A4AB-E101-4453-A710-F697B0B6CB07}" srcOrd="0" destOrd="0" presId="urn:microsoft.com/office/officeart/2005/8/layout/matrix1"/>
    <dgm:cxn modelId="{FC3F1785-D985-4CA2-BA35-795514A67876}" type="presParOf" srcId="{6FE977A7-14C7-4992-BB47-F6EFD08B252D}" destId="{7FA28417-51AB-46BF-ACB4-501BFDCE0F3F}" srcOrd="1" destOrd="0" presId="urn:microsoft.com/office/officeart/2005/8/layout/matrix1"/>
    <dgm:cxn modelId="{50C49ECA-3311-4B86-BAE7-8A3953C5A216}" type="presParOf" srcId="{6FE977A7-14C7-4992-BB47-F6EFD08B252D}" destId="{B6C10BC1-A3E6-4DD1-9089-0D2FBFF93A4C}" srcOrd="2" destOrd="0" presId="urn:microsoft.com/office/officeart/2005/8/layout/matrix1"/>
    <dgm:cxn modelId="{696D437C-9F5B-4D7D-93C0-F80866EE2744}" type="presParOf" srcId="{6FE977A7-14C7-4992-BB47-F6EFD08B252D}" destId="{B77904B3-DB18-40D7-8C0D-5E69D241BE81}" srcOrd="3" destOrd="0" presId="urn:microsoft.com/office/officeart/2005/8/layout/matrix1"/>
    <dgm:cxn modelId="{A989FA1D-0598-4A2D-AAEF-5584799633B3}" type="presParOf" srcId="{6FE977A7-14C7-4992-BB47-F6EFD08B252D}" destId="{29B32D64-09CA-4584-820A-835154962623}" srcOrd="4" destOrd="0" presId="urn:microsoft.com/office/officeart/2005/8/layout/matrix1"/>
    <dgm:cxn modelId="{8C6B23CE-0F07-4B62-9781-4EC734E2C2C9}" type="presParOf" srcId="{6FE977A7-14C7-4992-BB47-F6EFD08B252D}" destId="{59C66164-3F5E-4DD8-9226-BA8C9E888FD6}" srcOrd="5" destOrd="0" presId="urn:microsoft.com/office/officeart/2005/8/layout/matrix1"/>
    <dgm:cxn modelId="{039F3797-045A-49B1-941B-318DD9F3B6A0}" type="presParOf" srcId="{6FE977A7-14C7-4992-BB47-F6EFD08B252D}" destId="{B76D6C09-C556-4D6F-A698-79819356CBCB}" srcOrd="6" destOrd="0" presId="urn:microsoft.com/office/officeart/2005/8/layout/matrix1"/>
    <dgm:cxn modelId="{2FD2E0B2-F728-4FA3-926D-60C9DB3887CB}" type="presParOf" srcId="{6FE977A7-14C7-4992-BB47-F6EFD08B252D}" destId="{643B55E8-86E6-408C-A25D-DEF1C8439A27}" srcOrd="7" destOrd="0" presId="urn:microsoft.com/office/officeart/2005/8/layout/matrix1"/>
    <dgm:cxn modelId="{DC9D5812-9BB8-4FF5-869D-BC56B8DF54C9}" type="presParOf" srcId="{A5ACE1FE-B588-4757-9253-40ED4B69EE1A}" destId="{982C0578-4BE4-4AC3-89CC-2E9C829A41F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81A4A3-7A61-4D3D-ADA6-D7F40780EA1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4C3800E-2B19-4C37-A506-2D7EFA9F1F52}">
      <dgm:prSet/>
      <dgm:spPr/>
      <dgm:t>
        <a:bodyPr/>
        <a:lstStyle/>
        <a:p>
          <a:r>
            <a:rPr lang="en-US" b="1" dirty="0"/>
            <a:t>Inefficient inventory management leading to stockouts and overstocking.</a:t>
          </a:r>
          <a:endParaRPr lang="en-US" dirty="0"/>
        </a:p>
      </dgm:t>
    </dgm:pt>
    <dgm:pt modelId="{20C5540B-B5F2-438C-BE86-8AA0C53B09D8}" type="parTrans" cxnId="{94E3CE22-A797-4BC0-B5E7-58FB511050C2}">
      <dgm:prSet/>
      <dgm:spPr/>
      <dgm:t>
        <a:bodyPr/>
        <a:lstStyle/>
        <a:p>
          <a:endParaRPr lang="en-US"/>
        </a:p>
      </dgm:t>
    </dgm:pt>
    <dgm:pt modelId="{DC09AF9C-A775-4876-B2CF-9B6549855E15}" type="sibTrans" cxnId="{94E3CE22-A797-4BC0-B5E7-58FB511050C2}">
      <dgm:prSet/>
      <dgm:spPr/>
      <dgm:t>
        <a:bodyPr/>
        <a:lstStyle/>
        <a:p>
          <a:endParaRPr lang="en-US"/>
        </a:p>
      </dgm:t>
    </dgm:pt>
    <dgm:pt modelId="{B8F6AE81-1828-4172-9495-C1EDE6807450}">
      <dgm:prSet/>
      <dgm:spPr/>
      <dgm:t>
        <a:bodyPr/>
        <a:lstStyle/>
        <a:p>
          <a:r>
            <a:rPr lang="en-US" b="1" dirty="0"/>
            <a:t>Lack of real-time data affecting decision-making.</a:t>
          </a:r>
          <a:endParaRPr lang="en-US" dirty="0"/>
        </a:p>
      </dgm:t>
    </dgm:pt>
    <dgm:pt modelId="{F27F24B4-637D-495D-B25F-733A4AD642EF}" type="parTrans" cxnId="{386EC78A-C747-4CE6-A5E5-8110195511D2}">
      <dgm:prSet/>
      <dgm:spPr/>
      <dgm:t>
        <a:bodyPr/>
        <a:lstStyle/>
        <a:p>
          <a:endParaRPr lang="en-US"/>
        </a:p>
      </dgm:t>
    </dgm:pt>
    <dgm:pt modelId="{E6EC27C3-054E-4C4D-AE3D-C09B8E7C3855}" type="sibTrans" cxnId="{386EC78A-C747-4CE6-A5E5-8110195511D2}">
      <dgm:prSet/>
      <dgm:spPr/>
      <dgm:t>
        <a:bodyPr/>
        <a:lstStyle/>
        <a:p>
          <a:endParaRPr lang="en-US"/>
        </a:p>
      </dgm:t>
    </dgm:pt>
    <dgm:pt modelId="{EBAE4AD2-F3E3-44EE-84CC-A8266AC12E13}">
      <dgm:prSet/>
      <dgm:spPr/>
      <dgm:t>
        <a:bodyPr/>
        <a:lstStyle/>
        <a:p>
          <a:r>
            <a:rPr lang="en-US" b="1" dirty="0"/>
            <a:t>Manual processes causing delays and increasing human error.</a:t>
          </a:r>
          <a:endParaRPr lang="en-US" dirty="0"/>
        </a:p>
      </dgm:t>
    </dgm:pt>
    <dgm:pt modelId="{CBFD3C00-8B3B-4CB8-9573-0D861301C964}" type="parTrans" cxnId="{C2409026-EFD5-4E4E-BCEA-9853893B707D}">
      <dgm:prSet/>
      <dgm:spPr/>
      <dgm:t>
        <a:bodyPr/>
        <a:lstStyle/>
        <a:p>
          <a:endParaRPr lang="en-US"/>
        </a:p>
      </dgm:t>
    </dgm:pt>
    <dgm:pt modelId="{2CB8BC6C-8969-48E0-8434-CC3F169DD62C}" type="sibTrans" cxnId="{C2409026-EFD5-4E4E-BCEA-9853893B707D}">
      <dgm:prSet/>
      <dgm:spPr/>
      <dgm:t>
        <a:bodyPr/>
        <a:lstStyle/>
        <a:p>
          <a:endParaRPr lang="en-US"/>
        </a:p>
      </dgm:t>
    </dgm:pt>
    <dgm:pt modelId="{487EC809-EA7D-470D-A3E5-1F3FEF4E115A}" type="pres">
      <dgm:prSet presAssocID="{8881A4A3-7A61-4D3D-ADA6-D7F40780EA1E}" presName="linear" presStyleCnt="0">
        <dgm:presLayoutVars>
          <dgm:animLvl val="lvl"/>
          <dgm:resizeHandles val="exact"/>
        </dgm:presLayoutVars>
      </dgm:prSet>
      <dgm:spPr/>
    </dgm:pt>
    <dgm:pt modelId="{7935B232-30C4-468B-8A33-E7F018B8F5E1}" type="pres">
      <dgm:prSet presAssocID="{14C3800E-2B19-4C37-A506-2D7EFA9F1F5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5C7B26-0885-4653-9D1A-55CFFBBDF02E}" type="pres">
      <dgm:prSet presAssocID="{DC09AF9C-A775-4876-B2CF-9B6549855E15}" presName="spacer" presStyleCnt="0"/>
      <dgm:spPr/>
    </dgm:pt>
    <dgm:pt modelId="{911B8259-A40A-4CF3-8C31-853E40B478A7}" type="pres">
      <dgm:prSet presAssocID="{B8F6AE81-1828-4172-9495-C1EDE68074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5A02DB8-A334-4871-B5DF-4643263901C9}" type="pres">
      <dgm:prSet presAssocID="{E6EC27C3-054E-4C4D-AE3D-C09B8E7C3855}" presName="spacer" presStyleCnt="0"/>
      <dgm:spPr/>
    </dgm:pt>
    <dgm:pt modelId="{A0F82ADA-6280-429B-9414-2B1FC139FE5A}" type="pres">
      <dgm:prSet presAssocID="{EBAE4AD2-F3E3-44EE-84CC-A8266AC12E1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4E3CE22-A797-4BC0-B5E7-58FB511050C2}" srcId="{8881A4A3-7A61-4D3D-ADA6-D7F40780EA1E}" destId="{14C3800E-2B19-4C37-A506-2D7EFA9F1F52}" srcOrd="0" destOrd="0" parTransId="{20C5540B-B5F2-438C-BE86-8AA0C53B09D8}" sibTransId="{DC09AF9C-A775-4876-B2CF-9B6549855E15}"/>
    <dgm:cxn modelId="{C2409026-EFD5-4E4E-BCEA-9853893B707D}" srcId="{8881A4A3-7A61-4D3D-ADA6-D7F40780EA1E}" destId="{EBAE4AD2-F3E3-44EE-84CC-A8266AC12E13}" srcOrd="2" destOrd="0" parTransId="{CBFD3C00-8B3B-4CB8-9573-0D861301C964}" sibTransId="{2CB8BC6C-8969-48E0-8434-CC3F169DD62C}"/>
    <dgm:cxn modelId="{D393EF53-6F32-4222-931C-A88131EB0BD4}" type="presOf" srcId="{B8F6AE81-1828-4172-9495-C1EDE6807450}" destId="{911B8259-A40A-4CF3-8C31-853E40B478A7}" srcOrd="0" destOrd="0" presId="urn:microsoft.com/office/officeart/2005/8/layout/vList2"/>
    <dgm:cxn modelId="{386EC78A-C747-4CE6-A5E5-8110195511D2}" srcId="{8881A4A3-7A61-4D3D-ADA6-D7F40780EA1E}" destId="{B8F6AE81-1828-4172-9495-C1EDE6807450}" srcOrd="1" destOrd="0" parTransId="{F27F24B4-637D-495D-B25F-733A4AD642EF}" sibTransId="{E6EC27C3-054E-4C4D-AE3D-C09B8E7C3855}"/>
    <dgm:cxn modelId="{A51FF094-9118-474E-9890-B479A54C6F69}" type="presOf" srcId="{8881A4A3-7A61-4D3D-ADA6-D7F40780EA1E}" destId="{487EC809-EA7D-470D-A3E5-1F3FEF4E115A}" srcOrd="0" destOrd="0" presId="urn:microsoft.com/office/officeart/2005/8/layout/vList2"/>
    <dgm:cxn modelId="{AA21EAA1-1D13-4DA8-AD8A-87BF989CC1C2}" type="presOf" srcId="{14C3800E-2B19-4C37-A506-2D7EFA9F1F52}" destId="{7935B232-30C4-468B-8A33-E7F018B8F5E1}" srcOrd="0" destOrd="0" presId="urn:microsoft.com/office/officeart/2005/8/layout/vList2"/>
    <dgm:cxn modelId="{ED39EAA6-7A85-4E53-940C-AB01DADFD4F0}" type="presOf" srcId="{EBAE4AD2-F3E3-44EE-84CC-A8266AC12E13}" destId="{A0F82ADA-6280-429B-9414-2B1FC139FE5A}" srcOrd="0" destOrd="0" presId="urn:microsoft.com/office/officeart/2005/8/layout/vList2"/>
    <dgm:cxn modelId="{7804A8F2-EA0D-4621-887A-31339EA66965}" type="presParOf" srcId="{487EC809-EA7D-470D-A3E5-1F3FEF4E115A}" destId="{7935B232-30C4-468B-8A33-E7F018B8F5E1}" srcOrd="0" destOrd="0" presId="urn:microsoft.com/office/officeart/2005/8/layout/vList2"/>
    <dgm:cxn modelId="{E1016A09-B1F6-436B-B217-0BB2C02C923B}" type="presParOf" srcId="{487EC809-EA7D-470D-A3E5-1F3FEF4E115A}" destId="{FF5C7B26-0885-4653-9D1A-55CFFBBDF02E}" srcOrd="1" destOrd="0" presId="urn:microsoft.com/office/officeart/2005/8/layout/vList2"/>
    <dgm:cxn modelId="{97FED36C-523C-4A6F-A737-F838A8193730}" type="presParOf" srcId="{487EC809-EA7D-470D-A3E5-1F3FEF4E115A}" destId="{911B8259-A40A-4CF3-8C31-853E40B478A7}" srcOrd="2" destOrd="0" presId="urn:microsoft.com/office/officeart/2005/8/layout/vList2"/>
    <dgm:cxn modelId="{CCACE14F-2186-4F4C-AD72-34CF5497B1FB}" type="presParOf" srcId="{487EC809-EA7D-470D-A3E5-1F3FEF4E115A}" destId="{E5A02DB8-A334-4871-B5DF-4643263901C9}" srcOrd="3" destOrd="0" presId="urn:microsoft.com/office/officeart/2005/8/layout/vList2"/>
    <dgm:cxn modelId="{1A498AE6-93FA-43C1-87C0-6983DFE8DB28}" type="presParOf" srcId="{487EC809-EA7D-470D-A3E5-1F3FEF4E115A}" destId="{A0F82ADA-6280-429B-9414-2B1FC139FE5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7A4AB-E101-4453-A710-F697B0B6CB07}">
      <dsp:nvSpPr>
        <dsp:cNvPr id="0" name=""/>
        <dsp:cNvSpPr/>
      </dsp:nvSpPr>
      <dsp:spPr>
        <a:xfrm rot="16200000">
          <a:off x="1966990" y="-1966990"/>
          <a:ext cx="3803268" cy="7737250"/>
        </a:xfrm>
        <a:prstGeom prst="round1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1-Business Analysis</a:t>
          </a:r>
        </a:p>
      </dsp:txBody>
      <dsp:txXfrm rot="5400000">
        <a:off x="0" y="0"/>
        <a:ext cx="7737250" cy="2852451"/>
      </dsp:txXfrm>
    </dsp:sp>
    <dsp:sp modelId="{B6C10BC1-A3E6-4DD1-9089-0D2FBFF93A4C}">
      <dsp:nvSpPr>
        <dsp:cNvPr id="0" name=""/>
        <dsp:cNvSpPr/>
      </dsp:nvSpPr>
      <dsp:spPr>
        <a:xfrm>
          <a:off x="7737250" y="0"/>
          <a:ext cx="7737250" cy="3803268"/>
        </a:xfrm>
        <a:prstGeom prst="round1Rect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2-Challenges</a:t>
          </a:r>
        </a:p>
      </dsp:txBody>
      <dsp:txXfrm>
        <a:off x="7737250" y="0"/>
        <a:ext cx="7737250" cy="2852451"/>
      </dsp:txXfrm>
    </dsp:sp>
    <dsp:sp modelId="{29B32D64-09CA-4584-820A-835154962623}">
      <dsp:nvSpPr>
        <dsp:cNvPr id="0" name=""/>
        <dsp:cNvSpPr/>
      </dsp:nvSpPr>
      <dsp:spPr>
        <a:xfrm rot="10800000">
          <a:off x="7737250" y="3803268"/>
          <a:ext cx="7737250" cy="3803268"/>
        </a:xfrm>
        <a:prstGeom prst="round1Rect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3-Soution and objectives</a:t>
          </a:r>
        </a:p>
      </dsp:txBody>
      <dsp:txXfrm rot="10800000">
        <a:off x="7737250" y="4754085"/>
        <a:ext cx="7737250" cy="2852451"/>
      </dsp:txXfrm>
    </dsp:sp>
    <dsp:sp modelId="{B76D6C09-C556-4D6F-A698-79819356CBCB}">
      <dsp:nvSpPr>
        <dsp:cNvPr id="0" name=""/>
        <dsp:cNvSpPr/>
      </dsp:nvSpPr>
      <dsp:spPr>
        <a:xfrm rot="5400000">
          <a:off x="1966990" y="1836277"/>
          <a:ext cx="3803268" cy="7737250"/>
        </a:xfrm>
        <a:prstGeom prst="round1Rec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4-Implementation</a:t>
          </a:r>
        </a:p>
      </dsp:txBody>
      <dsp:txXfrm rot="-5400000">
        <a:off x="0" y="4754085"/>
        <a:ext cx="7737250" cy="2852451"/>
      </dsp:txXfrm>
    </dsp:sp>
    <dsp:sp modelId="{982C0578-4BE4-4AC3-89CC-2E9C829A41F1}">
      <dsp:nvSpPr>
        <dsp:cNvPr id="0" name=""/>
        <dsp:cNvSpPr/>
      </dsp:nvSpPr>
      <dsp:spPr>
        <a:xfrm>
          <a:off x="5416074" y="2852451"/>
          <a:ext cx="4642350" cy="1901634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Retail Inventory Project </a:t>
          </a:r>
        </a:p>
      </dsp:txBody>
      <dsp:txXfrm>
        <a:off x="5508904" y="2945281"/>
        <a:ext cx="4456690" cy="1715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5B232-30C4-468B-8A33-E7F018B8F5E1}">
      <dsp:nvSpPr>
        <dsp:cNvPr id="0" name=""/>
        <dsp:cNvSpPr/>
      </dsp:nvSpPr>
      <dsp:spPr>
        <a:xfrm>
          <a:off x="0" y="26253"/>
          <a:ext cx="16450965" cy="1949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Inefficient inventory management leading to stockouts and overstocking.</a:t>
          </a:r>
          <a:endParaRPr lang="en-US" sz="4900" kern="1200" dirty="0"/>
        </a:p>
      </dsp:txBody>
      <dsp:txXfrm>
        <a:off x="95153" y="121406"/>
        <a:ext cx="16260659" cy="1758914"/>
      </dsp:txXfrm>
    </dsp:sp>
    <dsp:sp modelId="{911B8259-A40A-4CF3-8C31-853E40B478A7}">
      <dsp:nvSpPr>
        <dsp:cNvPr id="0" name=""/>
        <dsp:cNvSpPr/>
      </dsp:nvSpPr>
      <dsp:spPr>
        <a:xfrm>
          <a:off x="0" y="2116593"/>
          <a:ext cx="16450965" cy="1949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Lack of real-time data affecting decision-making.</a:t>
          </a:r>
          <a:endParaRPr lang="en-US" sz="4900" kern="1200" dirty="0"/>
        </a:p>
      </dsp:txBody>
      <dsp:txXfrm>
        <a:off x="95153" y="2211746"/>
        <a:ext cx="16260659" cy="1758914"/>
      </dsp:txXfrm>
    </dsp:sp>
    <dsp:sp modelId="{A0F82ADA-6280-429B-9414-2B1FC139FE5A}">
      <dsp:nvSpPr>
        <dsp:cNvPr id="0" name=""/>
        <dsp:cNvSpPr/>
      </dsp:nvSpPr>
      <dsp:spPr>
        <a:xfrm>
          <a:off x="0" y="4206933"/>
          <a:ext cx="16450965" cy="1949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Manual processes causing delays and increasing human error.</a:t>
          </a:r>
          <a:endParaRPr lang="en-US" sz="4900" kern="1200" dirty="0"/>
        </a:p>
      </dsp:txBody>
      <dsp:txXfrm>
        <a:off x="95153" y="4302086"/>
        <a:ext cx="16260659" cy="1758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FDDC39-BC15-D0DC-D731-BAB7DFADA0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B3D38-8F3E-D425-A05E-5C21076EE9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D72F5-0B15-4FCD-A55F-48C8EA1A14AA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326FF-A6CD-B58B-3350-743AEAD52D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52F6C-6BD3-59D9-306F-67DD2180F0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7F80C-9430-46B8-AF58-530AAE4F4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5781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9DECC-BB06-48E5-9341-CAC38EB71592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8F8F3-EF12-4FD0-BFCF-EEA2E3B9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496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8F8F3-EF12-4FD0-BFCF-EEA2E3B986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8F8F3-EF12-4FD0-BFCF-EEA2E3B986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1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6EF8-59E3-4CB7-819E-D9AF7A611982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DC1B-006E-44BA-B2ED-DA1AEE023747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F23E-57B9-4DD0-8FB7-C8CE0BB21002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C716-C5A6-472D-A726-3C8BF3A4B6A7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3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8C3C2-E33D-4057-A923-A17770EF6769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8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66" y="985840"/>
            <a:ext cx="14600268" cy="4279106"/>
          </a:xfrm>
        </p:spPr>
        <p:txBody>
          <a:bodyPr anchor="b">
            <a:normAutofit/>
          </a:bodyPr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3866" y="5403058"/>
            <a:ext cx="14600268" cy="2250281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DF74-9D12-459F-8C25-42EB6CF2A26F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4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3132479"/>
            <a:ext cx="7659006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105" y="3132479"/>
            <a:ext cx="7641231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2B77-F2AA-44EA-80A8-660A1FBB4A1F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14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707" y="3132480"/>
            <a:ext cx="7318799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693" y="4368348"/>
            <a:ext cx="7660812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3005" y="3132480"/>
            <a:ext cx="7298331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368348"/>
            <a:ext cx="7643036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7757B-3DD7-437F-8146-7CF37D85EC26}" type="datetime1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99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F1B4-A85B-45FC-ACEE-182336E847BD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8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E56F-A45F-43AB-9584-C8A0DAB8DB97}" type="datetime1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65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3" y="914400"/>
            <a:ext cx="5898356" cy="35433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7096" y="914400"/>
            <a:ext cx="9284238" cy="77724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5843" y="4457700"/>
            <a:ext cx="5898356" cy="4229099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B8FCB-8CF9-425E-BC9A-490BEA46F159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9F102-0B2A-480F-A08A-0380712555DD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1" y="914400"/>
            <a:ext cx="8894660" cy="35433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6" y="1138322"/>
            <a:ext cx="4883034" cy="732455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4457700"/>
            <a:ext cx="8902425" cy="4229100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6437B-5A4D-470C-9B86-476CAA756C67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68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434059"/>
            <a:ext cx="15551346" cy="122903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0709" y="931982"/>
            <a:ext cx="15551346" cy="506960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48997" cy="1023708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DA3B1-9DE5-4A09-B353-128204DBE694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62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5137289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6307230"/>
            <a:ext cx="15530642" cy="238827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AF359-53D9-4A54-8EF2-A5D908DD24E2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940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640218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6307232"/>
            <a:ext cx="15530643" cy="23795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9038-3931-4320-85A6-9269B34C7055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4753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10" y="3190414"/>
            <a:ext cx="15532991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975834"/>
            <a:ext cx="15530645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FF16-724B-4378-8811-0BAB52224D25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45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1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1" y="3132479"/>
            <a:ext cx="4948434" cy="123495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1" y="4367436"/>
            <a:ext cx="4948434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7317" y="3132480"/>
            <a:ext cx="494783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7318" y="4367436"/>
            <a:ext cx="4949732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3132480"/>
            <a:ext cx="493681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64520" y="4367436"/>
            <a:ext cx="4936817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4432B-2D46-4C27-8A9D-4F44A6E536CC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59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6293849"/>
            <a:ext cx="4948433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8030" y="3448481"/>
            <a:ext cx="4410075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7158242"/>
            <a:ext cx="4948433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052" y="6293849"/>
            <a:ext cx="4948475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448481"/>
            <a:ext cx="4395788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58240"/>
            <a:ext cx="4950504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60135" y="6293849"/>
            <a:ext cx="4934850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29205" y="3448481"/>
            <a:ext cx="4398170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947" y="7158242"/>
            <a:ext cx="4941387" cy="1528556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F20CE-2AC2-43FA-9C57-BD353F8C27B2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975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4A2F-6446-45A6-A4DC-DCD5B9F81B08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15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14399"/>
            <a:ext cx="3813986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2" y="914399"/>
            <a:ext cx="11488058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A9042-740A-424C-B526-B0C60D074C71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9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3E18-F806-46B6-9307-BA4324A4E877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D3A0-55AB-4862-AB9B-C787CC41B05C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8FC-680A-4861-9476-6B9171EE1A7B}" type="datetime1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1452-CE2A-4614-828E-758B0D345BC6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3CB7-2A3E-4365-B849-E557744B8D0A}" type="datetime1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831-2713-4DFE-BEAD-0F18AB600F5C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4F9D-CBF0-4284-8951-8E380A49E35E}" type="datetime1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EB4D9-7D07-4AF7-B3A4-3AC86E43F352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547F7-9D70-46AC-A15D-53CCFE995BAA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0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1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id/photo/917277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sv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6.jpe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134" y="50977"/>
            <a:ext cx="15501768" cy="10744559"/>
          </a:xfrm>
          <a:custGeom>
            <a:avLst/>
            <a:gdLst/>
            <a:ahLst/>
            <a:cxnLst/>
            <a:rect l="l" t="t" r="r" b="b"/>
            <a:pathLst>
              <a:path w="15501768" h="10744559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42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004687" y="8319201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7430" y="2008991"/>
            <a:ext cx="750581" cy="931873"/>
          </a:xfrm>
          <a:custGeom>
            <a:avLst/>
            <a:gdLst/>
            <a:ahLst/>
            <a:cxnLst/>
            <a:rect l="l" t="t" r="r" b="b"/>
            <a:pathLst>
              <a:path w="750581" h="931873">
                <a:moveTo>
                  <a:pt x="0" y="0"/>
                </a:moveTo>
                <a:lnTo>
                  <a:pt x="750581" y="0"/>
                </a:lnTo>
                <a:lnTo>
                  <a:pt x="750581" y="931873"/>
                </a:lnTo>
                <a:lnTo>
                  <a:pt x="0" y="931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707731" y="3011723"/>
            <a:ext cx="8872538" cy="4629150"/>
            <a:chOff x="0" y="0"/>
            <a:chExt cx="2336800" cy="1219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6800" cy="1219200"/>
            </a:xfrm>
            <a:custGeom>
              <a:avLst/>
              <a:gdLst/>
              <a:ahLst/>
              <a:cxnLst/>
              <a:rect l="l" t="t" r="r" b="b"/>
              <a:pathLst>
                <a:path w="2336800" h="1219200">
                  <a:moveTo>
                    <a:pt x="6108" y="0"/>
                  </a:moveTo>
                  <a:lnTo>
                    <a:pt x="2330692" y="0"/>
                  </a:lnTo>
                  <a:cubicBezTo>
                    <a:pt x="2334065" y="0"/>
                    <a:pt x="2336800" y="2735"/>
                    <a:pt x="2336800" y="6108"/>
                  </a:cubicBezTo>
                  <a:lnTo>
                    <a:pt x="2336800" y="1213092"/>
                  </a:lnTo>
                  <a:cubicBezTo>
                    <a:pt x="2336800" y="1216465"/>
                    <a:pt x="2334065" y="1219200"/>
                    <a:pt x="2330692" y="1219200"/>
                  </a:cubicBezTo>
                  <a:lnTo>
                    <a:pt x="6108" y="1219200"/>
                  </a:lnTo>
                  <a:cubicBezTo>
                    <a:pt x="2735" y="1219200"/>
                    <a:pt x="0" y="1216465"/>
                    <a:pt x="0" y="1213092"/>
                  </a:cubicBezTo>
                  <a:lnTo>
                    <a:pt x="0" y="6108"/>
                  </a:lnTo>
                  <a:cubicBezTo>
                    <a:pt x="0" y="2735"/>
                    <a:pt x="2735" y="0"/>
                    <a:pt x="6108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6800" cy="1247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58830" y="3151204"/>
            <a:ext cx="9795474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9"/>
              </a:lnSpc>
            </a:pPr>
            <a:r>
              <a:rPr lang="en-US" sz="9924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ODOO RETAIL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13852" y="7047076"/>
            <a:ext cx="6497924" cy="49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9"/>
              </a:lnSpc>
              <a:spcBef>
                <a:spcPct val="0"/>
              </a:spcBef>
            </a:pPr>
            <a:r>
              <a:rPr lang="en-US" sz="310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Sup</a:t>
            </a:r>
            <a:r>
              <a:rPr lang="en-US" sz="3104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ervised</a:t>
            </a:r>
            <a:r>
              <a:rPr lang="en-US" sz="310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104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By </a:t>
            </a:r>
            <a:r>
              <a:rPr lang="en-US" sz="310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104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DR</a:t>
            </a:r>
            <a:r>
              <a:rPr lang="en-US" sz="310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3104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Elwy</a:t>
            </a:r>
            <a:r>
              <a:rPr lang="en-US" sz="3104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10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Rady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3117" y="2177846"/>
            <a:ext cx="5803251" cy="60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6"/>
              </a:lnSpc>
              <a:spcBef>
                <a:spcPct val="0"/>
              </a:spcBef>
            </a:pPr>
            <a:r>
              <a:rPr lang="en-US" sz="3956" i="1" spc="-79" dirty="0">
                <a:solidFill>
                  <a:srgbClr val="FFFAEB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Intelligent Solutions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49258" y="4429409"/>
            <a:ext cx="8467183" cy="266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z="8698" b="1">
                <a:solidFill>
                  <a:srgbClr val="0ABFFF"/>
                </a:solidFill>
                <a:latin typeface="Now Bold"/>
                <a:ea typeface="Now Bold"/>
                <a:cs typeface="Now Bold"/>
                <a:sym typeface="Now Bold"/>
              </a:rPr>
              <a:t>INVENTORY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A2F45-C01E-91C9-F85F-62F0009D08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41008"/>
            <a:ext cx="16255736" cy="15434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0B5F8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3315" y="-3394698"/>
            <a:ext cx="9830244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4" y="0"/>
                </a:lnTo>
                <a:lnTo>
                  <a:pt x="9830244" y="9830244"/>
                </a:lnTo>
                <a:lnTo>
                  <a:pt x="0" y="983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61875" y="8845935"/>
            <a:ext cx="10554120" cy="960956"/>
          </a:xfrm>
          <a:custGeom>
            <a:avLst/>
            <a:gdLst/>
            <a:ahLst/>
            <a:cxnLst/>
            <a:rect l="l" t="t" r="r" b="b"/>
            <a:pathLst>
              <a:path w="10554120" h="960956">
                <a:moveTo>
                  <a:pt x="0" y="0"/>
                </a:moveTo>
                <a:lnTo>
                  <a:pt x="10554120" y="0"/>
                </a:lnTo>
                <a:lnTo>
                  <a:pt x="10554120" y="960957"/>
                </a:lnTo>
                <a:lnTo>
                  <a:pt x="0" y="960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9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95400" y="763138"/>
            <a:ext cx="15316199" cy="8760725"/>
            <a:chOff x="0" y="-28575"/>
            <a:chExt cx="3345454" cy="27769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45454" cy="2748407"/>
            </a:xfrm>
            <a:custGeom>
              <a:avLst/>
              <a:gdLst/>
              <a:ahLst/>
              <a:cxnLst/>
              <a:rect l="l" t="t" r="r" b="b"/>
              <a:pathLst>
                <a:path w="3345454" h="2499544">
                  <a:moveTo>
                    <a:pt x="9536" y="0"/>
                  </a:moveTo>
                  <a:lnTo>
                    <a:pt x="3335917" y="0"/>
                  </a:lnTo>
                  <a:cubicBezTo>
                    <a:pt x="3338447" y="0"/>
                    <a:pt x="3340872" y="1005"/>
                    <a:pt x="3342660" y="2793"/>
                  </a:cubicBezTo>
                  <a:cubicBezTo>
                    <a:pt x="3344449" y="4581"/>
                    <a:pt x="3345454" y="7007"/>
                    <a:pt x="3345454" y="9536"/>
                  </a:cubicBezTo>
                  <a:lnTo>
                    <a:pt x="3345454" y="2490008"/>
                  </a:lnTo>
                  <a:cubicBezTo>
                    <a:pt x="3345454" y="2492537"/>
                    <a:pt x="3344449" y="2494963"/>
                    <a:pt x="3342660" y="2496751"/>
                  </a:cubicBezTo>
                  <a:cubicBezTo>
                    <a:pt x="3340872" y="2498539"/>
                    <a:pt x="3338447" y="2499544"/>
                    <a:pt x="3335917" y="2499544"/>
                  </a:cubicBezTo>
                  <a:lnTo>
                    <a:pt x="9536" y="2499544"/>
                  </a:lnTo>
                  <a:cubicBezTo>
                    <a:pt x="7007" y="2499544"/>
                    <a:pt x="4581" y="2498539"/>
                    <a:pt x="2793" y="2496751"/>
                  </a:cubicBezTo>
                  <a:cubicBezTo>
                    <a:pt x="1005" y="2494963"/>
                    <a:pt x="0" y="2492537"/>
                    <a:pt x="0" y="2490008"/>
                  </a:cubicBezTo>
                  <a:lnTo>
                    <a:pt x="0" y="9536"/>
                  </a:lnTo>
                  <a:cubicBezTo>
                    <a:pt x="0" y="7007"/>
                    <a:pt x="1005" y="4581"/>
                    <a:pt x="2793" y="2793"/>
                  </a:cubicBezTo>
                  <a:cubicBezTo>
                    <a:pt x="4581" y="1005"/>
                    <a:pt x="7007" y="0"/>
                    <a:pt x="953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84C6E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345454" cy="2528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344651" y="6462760"/>
            <a:ext cx="3807081" cy="7614163"/>
          </a:xfrm>
          <a:custGeom>
            <a:avLst/>
            <a:gdLst/>
            <a:ahLst/>
            <a:cxnLst/>
            <a:rect l="l" t="t" r="r" b="b"/>
            <a:pathLst>
              <a:path w="3807081" h="7614163">
                <a:moveTo>
                  <a:pt x="3807081" y="0"/>
                </a:moveTo>
                <a:lnTo>
                  <a:pt x="0" y="0"/>
                </a:lnTo>
                <a:lnTo>
                  <a:pt x="0" y="7614163"/>
                </a:lnTo>
                <a:lnTo>
                  <a:pt x="3807081" y="7614163"/>
                </a:lnTo>
                <a:lnTo>
                  <a:pt x="38070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427551" y="1209851"/>
            <a:ext cx="2724364" cy="704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81"/>
              </a:lnSpc>
              <a:spcBef>
                <a:spcPct val="0"/>
              </a:spcBef>
            </a:pPr>
            <a:r>
              <a:rPr lang="en-US" sz="4567" b="1" dirty="0">
                <a:solidFill>
                  <a:srgbClr val="00569E"/>
                </a:solidFill>
                <a:latin typeface="Now Bold"/>
                <a:ea typeface="Now Bold"/>
                <a:cs typeface="Now Bold"/>
                <a:sym typeface="Now Bold"/>
              </a:rPr>
              <a:t>Phase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27551" y="2031176"/>
            <a:ext cx="9088874" cy="767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2877"/>
              </a:lnSpc>
              <a:spcBef>
                <a:spcPct val="0"/>
              </a:spcBef>
            </a:pPr>
            <a:r>
              <a:rPr lang="en-US" sz="36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Finally, we launched the system, with ongoing support to address any issues."</a:t>
            </a:r>
            <a:endParaRPr lang="en-US" sz="3600" u="none" strike="noStrike" spc="-47" dirty="0">
              <a:solidFill>
                <a:srgbClr val="00569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490198" y="5888348"/>
            <a:ext cx="1039034" cy="65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4"/>
              </a:lnSpc>
              <a:spcBef>
                <a:spcPct val="0"/>
              </a:spcBef>
            </a:pPr>
            <a:r>
              <a:rPr lang="en-US" sz="432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856DD29-1FAD-9BCD-BC38-4722FA991C1D}"/>
              </a:ext>
            </a:extLst>
          </p:cNvPr>
          <p:cNvSpPr/>
          <p:nvPr/>
        </p:nvSpPr>
        <p:spPr>
          <a:xfrm>
            <a:off x="7434251" y="1211831"/>
            <a:ext cx="1550036" cy="4882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FA95FD-D8C2-885E-C53F-787FBC924BD0}"/>
              </a:ext>
            </a:extLst>
          </p:cNvPr>
          <p:cNvSpPr txBox="1"/>
          <p:nvPr/>
        </p:nvSpPr>
        <p:spPr>
          <a:xfrm>
            <a:off x="9380153" y="923688"/>
            <a:ext cx="3309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Live</a:t>
            </a:r>
          </a:p>
        </p:txBody>
      </p:sp>
      <p:pic>
        <p:nvPicPr>
          <p:cNvPr id="35" name="Picture 34" descr="A warehouse with boxes on shelves&#10;&#10;Description automatically generated">
            <a:extLst>
              <a:ext uri="{FF2B5EF4-FFF2-40B4-BE49-F238E27FC236}">
                <a16:creationId xmlns:a16="http://schemas.microsoft.com/office/drawing/2014/main" id="{0AC65662-8B6F-26C5-A925-2CA95A7C64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286375" y="3336793"/>
            <a:ext cx="6372225" cy="574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78F6E-A3C0-0704-FDED-B605E7249CA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94" y="927342"/>
            <a:ext cx="14215505" cy="18393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1037-5D33-B17E-AAEE-EC280DA1E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39600" y="4381500"/>
            <a:ext cx="5375929" cy="2254170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A760627-7F98-49F3-99E6-ED04C739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712" y="1100137"/>
            <a:ext cx="10044113" cy="8086725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1F88FD4-9011-4A6F-AB39-4DE7E445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6481" y="1199725"/>
            <a:ext cx="9848575" cy="7887551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onclusion Stock Illustrations – 15,234 ...">
            <a:extLst>
              <a:ext uri="{FF2B5EF4-FFF2-40B4-BE49-F238E27FC236}">
                <a16:creationId xmlns:a16="http://schemas.microsoft.com/office/drawing/2014/main" id="{2FC3ED35-FAAD-2338-88FC-1F4583A9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6919" y="2224002"/>
            <a:ext cx="8842886" cy="58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9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3240">
                <a:alpha val="100000"/>
              </a:srgbClr>
            </a:gs>
            <a:gs pos="50000">
              <a:srgbClr val="2C3240">
                <a:alpha val="85500"/>
              </a:srgbClr>
            </a:gs>
            <a:gs pos="100000">
              <a:srgbClr val="2C3240">
                <a:alpha val="77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807535" y="-3010207"/>
            <a:ext cx="7050727" cy="6114903"/>
          </a:xfrm>
          <a:custGeom>
            <a:avLst/>
            <a:gdLst/>
            <a:ahLst/>
            <a:cxnLst/>
            <a:rect l="l" t="t" r="r" b="b"/>
            <a:pathLst>
              <a:path w="7050727" h="6114903">
                <a:moveTo>
                  <a:pt x="0" y="0"/>
                </a:moveTo>
                <a:lnTo>
                  <a:pt x="7050727" y="0"/>
                </a:lnTo>
                <a:lnTo>
                  <a:pt x="7050727" y="6114903"/>
                </a:lnTo>
                <a:lnTo>
                  <a:pt x="0" y="6114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1985501" y="3563294"/>
            <a:ext cx="3412067" cy="2959192"/>
          </a:xfrm>
          <a:custGeom>
            <a:avLst/>
            <a:gdLst/>
            <a:ahLst/>
            <a:cxnLst/>
            <a:rect l="l" t="t" r="r" b="b"/>
            <a:pathLst>
              <a:path w="3412067" h="2959192">
                <a:moveTo>
                  <a:pt x="0" y="0"/>
                </a:moveTo>
                <a:lnTo>
                  <a:pt x="3412066" y="0"/>
                </a:lnTo>
                <a:lnTo>
                  <a:pt x="3412066" y="2959193"/>
                </a:lnTo>
                <a:lnTo>
                  <a:pt x="0" y="2959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14573" y="2808871"/>
            <a:ext cx="7406084" cy="4204588"/>
          </a:xfrm>
          <a:custGeom>
            <a:avLst/>
            <a:gdLst/>
            <a:ahLst/>
            <a:cxnLst/>
            <a:rect l="l" t="t" r="r" b="b"/>
            <a:pathLst>
              <a:path w="10744229" h="6261080">
                <a:moveTo>
                  <a:pt x="0" y="0"/>
                </a:moveTo>
                <a:lnTo>
                  <a:pt x="10744228" y="0"/>
                </a:lnTo>
                <a:lnTo>
                  <a:pt x="10744228" y="6261079"/>
                </a:lnTo>
                <a:lnTo>
                  <a:pt x="0" y="6261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52" r="-1325" b="-344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824911" y="8464894"/>
            <a:ext cx="5390682" cy="490824"/>
          </a:xfrm>
          <a:custGeom>
            <a:avLst/>
            <a:gdLst/>
            <a:ahLst/>
            <a:cxnLst/>
            <a:rect l="l" t="t" r="r" b="b"/>
            <a:pathLst>
              <a:path w="5390682" h="490824">
                <a:moveTo>
                  <a:pt x="0" y="0"/>
                </a:moveTo>
                <a:lnTo>
                  <a:pt x="5390682" y="0"/>
                </a:lnTo>
                <a:lnTo>
                  <a:pt x="5390682" y="490824"/>
                </a:lnTo>
                <a:lnTo>
                  <a:pt x="0" y="49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69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783628" y="723899"/>
            <a:ext cx="8473803" cy="9309327"/>
            <a:chOff x="0" y="0"/>
            <a:chExt cx="1846457" cy="19448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46456" cy="1944874"/>
            </a:xfrm>
            <a:custGeom>
              <a:avLst/>
              <a:gdLst/>
              <a:ahLst/>
              <a:cxnLst/>
              <a:rect l="l" t="t" r="r" b="b"/>
              <a:pathLst>
                <a:path w="1846456" h="1944874">
                  <a:moveTo>
                    <a:pt x="14356" y="0"/>
                  </a:moveTo>
                  <a:lnTo>
                    <a:pt x="1832101" y="0"/>
                  </a:lnTo>
                  <a:cubicBezTo>
                    <a:pt x="1835908" y="0"/>
                    <a:pt x="1839560" y="1512"/>
                    <a:pt x="1842252" y="4205"/>
                  </a:cubicBezTo>
                  <a:cubicBezTo>
                    <a:pt x="1844944" y="6897"/>
                    <a:pt x="1846456" y="10548"/>
                    <a:pt x="1846456" y="14356"/>
                  </a:cubicBezTo>
                  <a:lnTo>
                    <a:pt x="1846456" y="1930519"/>
                  </a:lnTo>
                  <a:cubicBezTo>
                    <a:pt x="1846456" y="1934326"/>
                    <a:pt x="1844944" y="1937977"/>
                    <a:pt x="1842252" y="1940670"/>
                  </a:cubicBezTo>
                  <a:cubicBezTo>
                    <a:pt x="1839560" y="1943362"/>
                    <a:pt x="1835908" y="1944874"/>
                    <a:pt x="1832101" y="1944874"/>
                  </a:cubicBezTo>
                  <a:lnTo>
                    <a:pt x="14356" y="1944874"/>
                  </a:lnTo>
                  <a:cubicBezTo>
                    <a:pt x="10548" y="1944874"/>
                    <a:pt x="6897" y="1943362"/>
                    <a:pt x="4205" y="1940670"/>
                  </a:cubicBezTo>
                  <a:cubicBezTo>
                    <a:pt x="1512" y="1937977"/>
                    <a:pt x="0" y="1934326"/>
                    <a:pt x="0" y="1930519"/>
                  </a:cubicBezTo>
                  <a:lnTo>
                    <a:pt x="0" y="14356"/>
                  </a:lnTo>
                  <a:cubicBezTo>
                    <a:pt x="0" y="10548"/>
                    <a:pt x="1512" y="6897"/>
                    <a:pt x="4205" y="4205"/>
                  </a:cubicBezTo>
                  <a:cubicBezTo>
                    <a:pt x="6897" y="1512"/>
                    <a:pt x="10548" y="0"/>
                    <a:pt x="14356" y="0"/>
                  </a:cubicBezTo>
                  <a:close/>
                </a:path>
              </a:pathLst>
            </a:custGeom>
            <a:solidFill>
              <a:srgbClr val="86597A"/>
            </a:solidFill>
            <a:ln w="19050" cap="sq">
              <a:solidFill>
                <a:srgbClr val="084C6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46457" cy="1973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71800" y="723899"/>
            <a:ext cx="8763000" cy="9927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23"/>
              </a:lnSpc>
            </a:pPr>
            <a:endParaRPr dirty="0"/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Team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Chart of the project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Overview 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Analysis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Solution and objectives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Implementation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r>
              <a:rPr lang="en-US" sz="4215" b="1" spc="413" dirty="0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Q&amp;A</a:t>
            </a:r>
          </a:p>
          <a:p>
            <a:pPr marL="910031" lvl="1" indent="-455015" algn="l">
              <a:lnSpc>
                <a:spcPts val="7123"/>
              </a:lnSpc>
              <a:buFont typeface="Arial"/>
              <a:buChar char="•"/>
            </a:pPr>
            <a:endParaRPr lang="en-US" sz="4215" b="1" spc="413" dirty="0">
              <a:solidFill>
                <a:srgbClr val="01010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79714" y="783132"/>
            <a:ext cx="49100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6"/>
              </a:lnSpc>
              <a:spcBef>
                <a:spcPct val="0"/>
              </a:spcBef>
            </a:pPr>
            <a:r>
              <a:rPr lang="en-US" sz="5514" b="1" dirty="0">
                <a:solidFill>
                  <a:srgbClr val="010101"/>
                </a:solidFill>
                <a:latin typeface="Now Bold"/>
                <a:ea typeface="Now Bold"/>
                <a:cs typeface="Now Bold"/>
                <a:sym typeface="Now Bold"/>
              </a:rPr>
              <a:t>OUTLINES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ACD3B8-EF02-310C-5E3D-5B330695EBF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107297"/>
            <a:ext cx="18255343" cy="15330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37686" y="-2095112"/>
            <a:ext cx="6247623" cy="6247623"/>
          </a:xfrm>
          <a:custGeom>
            <a:avLst/>
            <a:gdLst/>
            <a:ahLst/>
            <a:cxnLst/>
            <a:rect l="l" t="t" r="r" b="b"/>
            <a:pathLst>
              <a:path w="6247623" h="6247623">
                <a:moveTo>
                  <a:pt x="0" y="0"/>
                </a:moveTo>
                <a:lnTo>
                  <a:pt x="6247623" y="0"/>
                </a:lnTo>
                <a:lnTo>
                  <a:pt x="6247623" y="6247624"/>
                </a:lnTo>
                <a:lnTo>
                  <a:pt x="0" y="624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13537" y="7801672"/>
            <a:ext cx="3608152" cy="3608152"/>
          </a:xfrm>
          <a:custGeom>
            <a:avLst/>
            <a:gdLst/>
            <a:ahLst/>
            <a:cxnLst/>
            <a:rect l="l" t="t" r="r" b="b"/>
            <a:pathLst>
              <a:path w="3608152" h="3608152">
                <a:moveTo>
                  <a:pt x="0" y="0"/>
                </a:moveTo>
                <a:lnTo>
                  <a:pt x="3608152" y="0"/>
                </a:lnTo>
                <a:lnTo>
                  <a:pt x="3608152" y="3608152"/>
                </a:lnTo>
                <a:lnTo>
                  <a:pt x="0" y="360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72544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09600" cap="sq">
              <a:solidFill>
                <a:srgbClr val="FAFAFA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79877" y="2014258"/>
            <a:ext cx="2977673" cy="2966041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147" r="-214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234389" y="2170248"/>
            <a:ext cx="2823303" cy="2812275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7654" r="223" b="-765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393463" y="6103974"/>
            <a:ext cx="2477237" cy="2467561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6909" r="223" b="-1690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402515" y="4874811"/>
            <a:ext cx="3870341" cy="57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265" b="1" spc="-8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Heba Salah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907831" y="2154547"/>
            <a:ext cx="2652024" cy="2641665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7654" r="223" b="-765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389143" y="792619"/>
            <a:ext cx="7907275" cy="742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92"/>
              </a:lnSpc>
              <a:spcBef>
                <a:spcPct val="0"/>
              </a:spcBef>
            </a:pPr>
            <a:r>
              <a:rPr lang="en-US" sz="491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INTELLIGENT SOLUTIONS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1971" y="5025550"/>
            <a:ext cx="3608152" cy="531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en-US" sz="2972" b="1" spc="-74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Moustafa Mohamed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40127" y="4958044"/>
            <a:ext cx="4183446" cy="532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 b="1" spc="-74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Mohga</a:t>
            </a:r>
            <a:r>
              <a:rPr lang="en-US" sz="2999" b="1" spc="-74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Mohamed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42780" y="4975289"/>
            <a:ext cx="4425340" cy="50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9"/>
              </a:lnSpc>
            </a:pPr>
            <a:r>
              <a:rPr lang="en-US" sz="2813" b="1" spc="-7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Mohamed Samir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97300" y="8796213"/>
            <a:ext cx="3658622" cy="541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9"/>
              </a:lnSpc>
            </a:pPr>
            <a:r>
              <a:rPr lang="en-US" sz="3086" b="1" spc="-77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Moustaf</a:t>
            </a:r>
            <a:r>
              <a:rPr lang="en-US" sz="3086" b="1" spc="-77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Ehab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3755067" y="5958942"/>
            <a:ext cx="2823303" cy="2689554"/>
            <a:chOff x="0" y="0"/>
            <a:chExt cx="6502400" cy="6477000"/>
          </a:xfrm>
        </p:grpSpPr>
        <p:sp>
          <p:nvSpPr>
            <p:cNvPr id="30" name="Freeform 3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7654" r="223" b="-765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901119" y="8869281"/>
            <a:ext cx="4028834" cy="518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3"/>
              </a:lnSpc>
            </a:pPr>
            <a:r>
              <a:rPr lang="en-US" sz="2889" b="1" spc="-72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Eman</a:t>
            </a:r>
            <a:r>
              <a:rPr lang="en-US" sz="2889" b="1" spc="-7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Ibrahim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0688544" y="5849341"/>
            <a:ext cx="2823303" cy="2812275"/>
            <a:chOff x="0" y="0"/>
            <a:chExt cx="6502400" cy="6477000"/>
          </a:xfrm>
        </p:grpSpPr>
        <p:sp>
          <p:nvSpPr>
            <p:cNvPr id="34" name="Freeform 3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7654" r="223" b="-765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142090" y="8794736"/>
            <a:ext cx="3913463" cy="512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2806" b="1" spc="-70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Sondos</a:t>
            </a:r>
            <a:r>
              <a:rPr lang="en-US" sz="2806" b="1" spc="-7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Gharib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C6195F5-9503-BBBB-989A-D3C946D7B48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0" y="297425"/>
            <a:ext cx="17274999" cy="1470824"/>
          </a:xfrm>
          <a:prstGeom prst="rect">
            <a:avLst/>
          </a:prstGeom>
        </p:spPr>
      </p:pic>
      <p:pic>
        <p:nvPicPr>
          <p:cNvPr id="45" name="Picture 44" descr="A person in a suit and tie&#10;&#10;Description automatically generated">
            <a:extLst>
              <a:ext uri="{FF2B5EF4-FFF2-40B4-BE49-F238E27FC236}">
                <a16:creationId xmlns:a16="http://schemas.microsoft.com/office/drawing/2014/main" id="{A2AC1A05-F34A-0A36-4DE5-102B66A098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64" y="2363911"/>
            <a:ext cx="3241438" cy="24639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3BD66-1E3B-7746-A4FB-0027D96E4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3915C9-1721-2B63-D190-D01DABD3FB59}"/>
              </a:ext>
            </a:extLst>
          </p:cNvPr>
          <p:cNvSpPr/>
          <p:nvPr/>
        </p:nvSpPr>
        <p:spPr>
          <a:xfrm>
            <a:off x="8824471" y="-611137"/>
            <a:ext cx="15134786" cy="15885749"/>
          </a:xfrm>
          <a:custGeom>
            <a:avLst/>
            <a:gdLst/>
            <a:ahLst/>
            <a:cxnLst/>
            <a:rect l="l" t="t" r="r" b="b"/>
            <a:pathLst>
              <a:path w="15134786" h="15885749">
                <a:moveTo>
                  <a:pt x="0" y="0"/>
                </a:moveTo>
                <a:lnTo>
                  <a:pt x="15134786" y="0"/>
                </a:lnTo>
                <a:lnTo>
                  <a:pt x="15134786" y="15885749"/>
                </a:lnTo>
                <a:lnTo>
                  <a:pt x="0" y="15885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D4EDA3C-6D09-0509-5103-9F1D9054CD4E}"/>
              </a:ext>
            </a:extLst>
          </p:cNvPr>
          <p:cNvSpPr/>
          <p:nvPr/>
        </p:nvSpPr>
        <p:spPr>
          <a:xfrm>
            <a:off x="-3276600" y="-3238500"/>
            <a:ext cx="13832787" cy="14519147"/>
          </a:xfrm>
          <a:custGeom>
            <a:avLst/>
            <a:gdLst/>
            <a:ahLst/>
            <a:cxnLst/>
            <a:rect l="l" t="t" r="r" b="b"/>
            <a:pathLst>
              <a:path w="13832787" h="14519147">
                <a:moveTo>
                  <a:pt x="0" y="0"/>
                </a:moveTo>
                <a:lnTo>
                  <a:pt x="13832787" y="0"/>
                </a:lnTo>
                <a:lnTo>
                  <a:pt x="13832787" y="14519147"/>
                </a:lnTo>
                <a:lnTo>
                  <a:pt x="0" y="1451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CEB7825-89E1-06F7-8BD4-0BD339C01C00}"/>
              </a:ext>
            </a:extLst>
          </p:cNvPr>
          <p:cNvGrpSpPr/>
          <p:nvPr/>
        </p:nvGrpSpPr>
        <p:grpSpPr>
          <a:xfrm>
            <a:off x="-1" y="101719"/>
            <a:ext cx="17830801" cy="10528182"/>
            <a:chOff x="-299483" y="-107981"/>
            <a:chExt cx="4736316" cy="277285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8B51800-9ACD-E11C-95D6-1F966B32AE7F}"/>
                </a:ext>
              </a:extLst>
            </p:cNvPr>
            <p:cNvSpPr/>
            <p:nvPr/>
          </p:nvSpPr>
          <p:spPr>
            <a:xfrm>
              <a:off x="-299483" y="-107981"/>
              <a:ext cx="4666607" cy="2772855"/>
            </a:xfrm>
            <a:custGeom>
              <a:avLst/>
              <a:gdLst/>
              <a:ahLst/>
              <a:cxnLst/>
              <a:rect l="l" t="t" r="r" b="b"/>
              <a:pathLst>
                <a:path w="4436833" h="2477416">
                  <a:moveTo>
                    <a:pt x="0" y="0"/>
                  </a:moveTo>
                  <a:lnTo>
                    <a:pt x="4436833" y="0"/>
                  </a:lnTo>
                  <a:lnTo>
                    <a:pt x="4436833" y="2477416"/>
                  </a:lnTo>
                  <a:lnTo>
                    <a:pt x="0" y="2477416"/>
                  </a:lnTo>
                  <a:close/>
                </a:path>
              </a:pathLst>
            </a:custGeom>
            <a:solidFill>
              <a:srgbClr val="084C6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EB26AEC-8363-FA14-B94B-49AE132848D3}"/>
                </a:ext>
              </a:extLst>
            </p:cNvPr>
            <p:cNvSpPr txBox="1"/>
            <p:nvPr/>
          </p:nvSpPr>
          <p:spPr>
            <a:xfrm>
              <a:off x="0" y="-47625"/>
              <a:ext cx="4436833" cy="252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77FD22D-3B15-B5B6-A321-5B737DD9D4AC}"/>
              </a:ext>
            </a:extLst>
          </p:cNvPr>
          <p:cNvSpPr txBox="1"/>
          <p:nvPr/>
        </p:nvSpPr>
        <p:spPr>
          <a:xfrm>
            <a:off x="2593522" y="185887"/>
            <a:ext cx="11351078" cy="1192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83"/>
              </a:lnSpc>
            </a:pPr>
            <a:r>
              <a:rPr lang="en-US" sz="7736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Retail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45B63C0-2F17-90DE-3D0A-B4EFCEBC9818}"/>
              </a:ext>
            </a:extLst>
          </p:cNvPr>
          <p:cNvSpPr txBox="1"/>
          <p:nvPr/>
        </p:nvSpPr>
        <p:spPr>
          <a:xfrm>
            <a:off x="2593522" y="724248"/>
            <a:ext cx="11727811" cy="168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08"/>
              </a:lnSpc>
            </a:pPr>
            <a:r>
              <a:rPr lang="en-US" sz="7200" b="1" dirty="0">
                <a:solidFill>
                  <a:srgbClr val="0ABFFF"/>
                </a:solidFill>
                <a:latin typeface="Now Bold"/>
                <a:ea typeface="Now Bold"/>
                <a:cs typeface="Now Bold"/>
                <a:sym typeface="Now Bold"/>
              </a:rPr>
              <a:t>Inventory Project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4D3BDC9-5D01-1E3C-C956-0E7460B11E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811542"/>
              </p:ext>
            </p:extLst>
          </p:nvPr>
        </p:nvGraphicFramePr>
        <p:xfrm>
          <a:off x="984699" y="2628900"/>
          <a:ext cx="15474500" cy="7606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2C3F465-8C52-E5DF-7F3F-2EE700E230F5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82053"/>
            <a:ext cx="17108926" cy="20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2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27718"/>
            <a:ext cx="18288000" cy="7843837"/>
          </a:xfrm>
          <a:custGeom>
            <a:avLst/>
            <a:gdLst/>
            <a:ahLst/>
            <a:cxnLst/>
            <a:rect l="l" t="t" r="r" b="b"/>
            <a:pathLst>
              <a:path w="18288000" h="7843837">
                <a:moveTo>
                  <a:pt x="0" y="0"/>
                </a:moveTo>
                <a:lnTo>
                  <a:pt x="18288000" y="0"/>
                </a:lnTo>
                <a:lnTo>
                  <a:pt x="18288000" y="7843837"/>
                </a:lnTo>
                <a:lnTo>
                  <a:pt x="0" y="7843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209" b="-301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48694" y="4507102"/>
            <a:ext cx="12190613" cy="66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47"/>
              </a:lnSpc>
              <a:spcBef>
                <a:spcPct val="0"/>
              </a:spcBef>
            </a:pPr>
            <a:r>
              <a:rPr lang="en-US" sz="4373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Overview of the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4196" y="5804227"/>
            <a:ext cx="7520377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800" b="1" i="0" dirty="0">
                <a:solidFill>
                  <a:srgbClr val="F3F3F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Odoo for retail inventory to enhance accuracy, streamline operations, and improve customer satisfaction. The project includes thorough market analysis, resource allocation, a phased implementation plan, and risk management strategies. Expected ROI from reduced costs and increased efficiency will drive stakeholder support a</a:t>
            </a:r>
          </a:p>
          <a:p>
            <a:pPr algn="just"/>
            <a:br>
              <a:rPr lang="en-US" sz="2800" b="1" i="0" dirty="0">
                <a:solidFill>
                  <a:srgbClr val="F3F3F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 u="none" strike="noStrike" spc="-48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7021" y="5978128"/>
            <a:ext cx="7520377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800" b="1" i="0" dirty="0">
                <a:solidFill>
                  <a:srgbClr val="F3F3F3"/>
                </a:solidFill>
                <a:effectLst/>
                <a:latin typeface="-apple-system"/>
              </a:rPr>
              <a:t>This proposal outlines the implementation of Odoo for retail inventory management to optimize stock control, enhance operational efficiency, and improve customer satisfaction. Key components include a phased deployment plan, training for staff, and ongoing support. The project aims to achieve significant cost savings and boost overall business performance.</a:t>
            </a:r>
          </a:p>
          <a:p>
            <a:pPr algn="just"/>
            <a:br>
              <a:rPr lang="en-US" sz="2800" b="1" dirty="0"/>
            </a:br>
            <a:endParaRPr lang="en-US" sz="2800" b="1" u="none" strike="noStrike" spc="-48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163050" y="5732493"/>
            <a:ext cx="0" cy="35258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4195" y="5283295"/>
            <a:ext cx="3919203" cy="452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3500" b="1" spc="8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</a:t>
            </a:r>
            <a:r>
              <a:rPr lang="en-US" sz="2496" b="1" spc="8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500" b="1" spc="8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48426" y="5441988"/>
            <a:ext cx="443427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3200" b="1" spc="82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Proposal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904665" y="9773388"/>
            <a:ext cx="1666837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050" y="-804283"/>
            <a:ext cx="18288000" cy="4820402"/>
          </a:xfrm>
          <a:custGeom>
            <a:avLst/>
            <a:gdLst/>
            <a:ahLst/>
            <a:cxnLst/>
            <a:rect l="l" t="t" r="r" b="b"/>
            <a:pathLst>
              <a:path w="18288000" h="4820402">
                <a:moveTo>
                  <a:pt x="0" y="0"/>
                </a:moveTo>
                <a:lnTo>
                  <a:pt x="18288000" y="0"/>
                </a:lnTo>
                <a:lnTo>
                  <a:pt x="18288000" y="4820402"/>
                </a:lnTo>
                <a:lnTo>
                  <a:pt x="0" y="4820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979" b="-6450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FFDC1-AFBA-B497-3251-86EDA55C4E2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9" y="170441"/>
            <a:ext cx="17148150" cy="1425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98945" y="8550101"/>
            <a:ext cx="4557028" cy="4557028"/>
          </a:xfrm>
          <a:custGeom>
            <a:avLst/>
            <a:gdLst/>
            <a:ahLst/>
            <a:cxnLst/>
            <a:rect l="l" t="t" r="r" b="b"/>
            <a:pathLst>
              <a:path w="4557028" h="4557028">
                <a:moveTo>
                  <a:pt x="0" y="0"/>
                </a:moveTo>
                <a:lnTo>
                  <a:pt x="4557027" y="0"/>
                </a:lnTo>
                <a:lnTo>
                  <a:pt x="4557027" y="4557028"/>
                </a:lnTo>
                <a:lnTo>
                  <a:pt x="0" y="455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86702" y="-1906870"/>
            <a:ext cx="9830244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3" y="0"/>
                </a:lnTo>
                <a:lnTo>
                  <a:pt x="9830243" y="9830243"/>
                </a:lnTo>
                <a:lnTo>
                  <a:pt x="0" y="9830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651389" y="-2208895"/>
            <a:ext cx="9398182" cy="939814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047" b="-250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88439" y="8897507"/>
            <a:ext cx="780406" cy="78040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1000" y="1669280"/>
            <a:ext cx="7569019" cy="10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70"/>
              </a:lnSpc>
              <a:spcBef>
                <a:spcPct val="0"/>
              </a:spcBef>
            </a:pPr>
            <a:r>
              <a:rPr lang="en-US" sz="6558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Business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000" y="3238952"/>
            <a:ext cx="8432571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b="0" i="0" dirty="0">
                <a:solidFill>
                  <a:srgbClr val="F3F3F3"/>
                </a:solidFill>
                <a:effectLst/>
                <a:latin typeface="-apple-system"/>
              </a:rPr>
              <a:t>The business analysis identifies the need for Odoo in retail inventory management to address inefficiencies and inaccuracies. Key benefits include real-time tracking, streamlined processes, and improved reporting. Analyzing current workflows highlights gaps, while stakeholder feedback ensures alignment with business goals, paving the way for successful implementation and adoption.</a:t>
            </a:r>
          </a:p>
          <a:p>
            <a:br>
              <a:rPr lang="en-US" sz="3200" dirty="0"/>
            </a:br>
            <a:endParaRPr lang="en-US" sz="3200" u="none" strike="noStrike" spc="-56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582958" y="8159898"/>
            <a:ext cx="780406" cy="7804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9A2C79D-D985-25E6-4C25-F70C28E6CDC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6701"/>
            <a:ext cx="9796751" cy="12601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44414" y="-531449"/>
            <a:ext cx="15134786" cy="15885749"/>
          </a:xfrm>
          <a:custGeom>
            <a:avLst/>
            <a:gdLst/>
            <a:ahLst/>
            <a:cxnLst/>
            <a:rect l="l" t="t" r="r" b="b"/>
            <a:pathLst>
              <a:path w="15134786" h="15885749">
                <a:moveTo>
                  <a:pt x="0" y="0"/>
                </a:moveTo>
                <a:lnTo>
                  <a:pt x="15134786" y="0"/>
                </a:lnTo>
                <a:lnTo>
                  <a:pt x="15134786" y="15885749"/>
                </a:lnTo>
                <a:lnTo>
                  <a:pt x="0" y="15885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358218" y="-3254671"/>
            <a:ext cx="13832787" cy="14519147"/>
          </a:xfrm>
          <a:custGeom>
            <a:avLst/>
            <a:gdLst/>
            <a:ahLst/>
            <a:cxnLst/>
            <a:rect l="l" t="t" r="r" b="b"/>
            <a:pathLst>
              <a:path w="13832787" h="14519147">
                <a:moveTo>
                  <a:pt x="0" y="0"/>
                </a:moveTo>
                <a:lnTo>
                  <a:pt x="13832787" y="0"/>
                </a:lnTo>
                <a:lnTo>
                  <a:pt x="13832787" y="14519147"/>
                </a:lnTo>
                <a:lnTo>
                  <a:pt x="0" y="14519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00762" y="101719"/>
            <a:ext cx="17630039" cy="9816431"/>
            <a:chOff x="-206469" y="-107981"/>
            <a:chExt cx="4643302" cy="2585398"/>
          </a:xfrm>
        </p:grpSpPr>
        <p:sp>
          <p:nvSpPr>
            <p:cNvPr id="5" name="Freeform 5"/>
            <p:cNvSpPr/>
            <p:nvPr/>
          </p:nvSpPr>
          <p:spPr>
            <a:xfrm>
              <a:off x="-206469" y="-107981"/>
              <a:ext cx="4436833" cy="2477416"/>
            </a:xfrm>
            <a:custGeom>
              <a:avLst/>
              <a:gdLst/>
              <a:ahLst/>
              <a:cxnLst/>
              <a:rect l="l" t="t" r="r" b="b"/>
              <a:pathLst>
                <a:path w="4436833" h="2477416">
                  <a:moveTo>
                    <a:pt x="0" y="0"/>
                  </a:moveTo>
                  <a:lnTo>
                    <a:pt x="4436833" y="0"/>
                  </a:lnTo>
                  <a:lnTo>
                    <a:pt x="4436833" y="2477416"/>
                  </a:lnTo>
                  <a:lnTo>
                    <a:pt x="0" y="2477416"/>
                  </a:lnTo>
                  <a:close/>
                </a:path>
              </a:pathLst>
            </a:custGeom>
            <a:solidFill>
              <a:srgbClr val="084C6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436833" cy="252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93522" y="368850"/>
            <a:ext cx="11727811" cy="126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3"/>
              </a:lnSpc>
            </a:pPr>
            <a:r>
              <a:rPr lang="en-US" sz="960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Challenges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2D935422-73AF-A679-E182-579CB7297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909546"/>
              </p:ext>
            </p:extLst>
          </p:nvPr>
        </p:nvGraphicFramePr>
        <p:xfrm>
          <a:off x="457199" y="3075894"/>
          <a:ext cx="16450965" cy="6182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702D303-B3F2-88F6-64BD-1A95E3C70F62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0367"/>
            <a:ext cx="15818316" cy="14741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332134" y="-1906870"/>
            <a:ext cx="9484812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3" y="0"/>
                </a:lnTo>
                <a:lnTo>
                  <a:pt x="9830243" y="9830243"/>
                </a:lnTo>
                <a:lnTo>
                  <a:pt x="0" y="9830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651389" y="-2208895"/>
            <a:ext cx="9398182" cy="939814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5047" b="-250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88439" y="8897507"/>
            <a:ext cx="780406" cy="78040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1257" y="1874215"/>
            <a:ext cx="10157507" cy="1012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70"/>
              </a:lnSpc>
              <a:spcBef>
                <a:spcPct val="0"/>
              </a:spcBef>
            </a:pPr>
            <a:r>
              <a:rPr lang="en-US" sz="6558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Solution and 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711" y="3008252"/>
            <a:ext cx="9279609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b="0" i="0" dirty="0">
                <a:solidFill>
                  <a:srgbClr val="F3F3F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involves implementing Odoo to automate and optimize retail inventory management. Objectives include enhancing inventory accuracy, reducing stock discrepancies, improving order fulfillment speed, and providing real-time reporting. This will lead to better decision-making, increased operational efficiency, and elevated customer satisfaction, ultimately driving business growth and profitability.</a:t>
            </a:r>
          </a:p>
          <a:p>
            <a:pPr algn="just"/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u="none" strike="noStrike" spc="-56" dirty="0">
              <a:solidFill>
                <a:srgbClr val="FFFFFF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582958" y="8159898"/>
            <a:ext cx="780406" cy="7804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74F89-F5E2-E304-7BF0-07AF1512627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8100"/>
            <a:ext cx="10553700" cy="1271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2501252" y="1643019"/>
            <a:ext cx="13285496" cy="8115388"/>
            <a:chOff x="0" y="0"/>
            <a:chExt cx="3499061" cy="2137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137386"/>
            </a:xfrm>
            <a:custGeom>
              <a:avLst/>
              <a:gdLst/>
              <a:ahLst/>
              <a:cxnLst/>
              <a:rect l="l" t="t" r="r" b="b"/>
              <a:pathLst>
                <a:path w="3499061" h="2137386">
                  <a:moveTo>
                    <a:pt x="0" y="0"/>
                  </a:moveTo>
                  <a:lnTo>
                    <a:pt x="3499061" y="0"/>
                  </a:lnTo>
                  <a:lnTo>
                    <a:pt x="3499061" y="2137386"/>
                  </a:lnTo>
                  <a:lnTo>
                    <a:pt x="0" y="2137386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499061" cy="2213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9163050" y="3346409"/>
            <a:ext cx="0" cy="522835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49606" y="3301517"/>
            <a:ext cx="684523" cy="990757"/>
          </a:xfrm>
          <a:custGeom>
            <a:avLst/>
            <a:gdLst/>
            <a:ahLst/>
            <a:cxnLst/>
            <a:rect l="l" t="t" r="r" b="b"/>
            <a:pathLst>
              <a:path w="684523" h="990757">
                <a:moveTo>
                  <a:pt x="0" y="0"/>
                </a:moveTo>
                <a:lnTo>
                  <a:pt x="684523" y="0"/>
                </a:lnTo>
                <a:lnTo>
                  <a:pt x="684523" y="990757"/>
                </a:lnTo>
                <a:lnTo>
                  <a:pt x="0" y="990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494635" y="3068064"/>
            <a:ext cx="1097213" cy="1156067"/>
          </a:xfrm>
          <a:custGeom>
            <a:avLst/>
            <a:gdLst/>
            <a:ahLst/>
            <a:cxnLst/>
            <a:rect l="l" t="t" r="r" b="b"/>
            <a:pathLst>
              <a:path w="1097213" h="1156067">
                <a:moveTo>
                  <a:pt x="0" y="0"/>
                </a:moveTo>
                <a:lnTo>
                  <a:pt x="1097213" y="0"/>
                </a:lnTo>
                <a:lnTo>
                  <a:pt x="1097213" y="1156068"/>
                </a:lnTo>
                <a:lnTo>
                  <a:pt x="0" y="1156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558543" y="4789283"/>
            <a:ext cx="4969399" cy="43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 b="1" dirty="0" err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Phasee</a:t>
            </a:r>
            <a:r>
              <a:rPr lang="en-US" sz="2822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21797" y="2200766"/>
            <a:ext cx="9720605" cy="62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50"/>
              </a:lnSpc>
              <a:spcBef>
                <a:spcPct val="0"/>
              </a:spcBef>
            </a:pPr>
            <a:r>
              <a:rPr lang="en-US" sz="4042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Implementation phases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12203" y="5311952"/>
            <a:ext cx="5832589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800" b="1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Migration: "We carefully migrated existing data to ensure a smooth transition.“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endParaRPr lang="en-US" sz="2800" b="1" kern="1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800" b="1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Training and Support: "Comprehensive training sessions were conducted for our staff to ensure they are comfortable using the new system."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68804" y="4460436"/>
            <a:ext cx="4969399" cy="43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86"/>
              </a:lnSpc>
              <a:spcBef>
                <a:spcPct val="0"/>
              </a:spcBef>
            </a:pPr>
            <a:r>
              <a:rPr lang="en-US" sz="2822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Phases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4157" y="5196883"/>
            <a:ext cx="4969399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800" b="1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Needs Assessment: "We began by assessing our current processes and identifying specific requirements.“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endParaRPr lang="en-US" sz="2800" b="1" kern="1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800" b="1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Customization: "Next, we customized Odoo modules to fit our business model."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811A86-2306-E5CB-A1D6-F956743AA77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77896"/>
            <a:ext cx="12801590" cy="1142395"/>
          </a:xfrm>
          <a:prstGeom prst="rect">
            <a:avLst/>
          </a:prstGeom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419</Words>
  <Application>Microsoft Office PowerPoint</Application>
  <PresentationFormat>Custom</PresentationFormat>
  <Paragraphs>63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Times New Roman</vt:lpstr>
      <vt:lpstr>Calibri</vt:lpstr>
      <vt:lpstr>Rockwell</vt:lpstr>
      <vt:lpstr>Now Bold</vt:lpstr>
      <vt:lpstr>Aptos</vt:lpstr>
      <vt:lpstr>DM Sans</vt:lpstr>
      <vt:lpstr>-apple-system</vt:lpstr>
      <vt:lpstr>DM Sans Italics</vt:lpstr>
      <vt:lpstr>Arial</vt:lpstr>
      <vt:lpstr>Canva Sans</vt:lpstr>
      <vt:lpstr>DM Sans Bold</vt:lpstr>
      <vt:lpstr>Canva Sans Bold</vt:lpstr>
      <vt:lpstr>Bookman Old Style</vt:lpstr>
      <vt:lpstr>Office Theme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Modern Business Project Presentation</dc:title>
  <dc:creator>TheGenius</dc:creator>
  <cp:lastModifiedBy>mostafa 20353039</cp:lastModifiedBy>
  <cp:revision>14</cp:revision>
  <dcterms:created xsi:type="dcterms:W3CDTF">2006-08-16T00:00:00Z</dcterms:created>
  <dcterms:modified xsi:type="dcterms:W3CDTF">2024-11-12T16:12:20Z</dcterms:modified>
  <dc:identifier>DAGTz7hd6-g</dc:identifier>
</cp:coreProperties>
</file>